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八年级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　</a:t>
            </a:r>
            <a:r>
              <a:rPr lang="en-US" altLang="zh-CN" sz="4800" b="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微软雅黑" panose="020B0503020204020204" pitchFamily="34" charset="-122"/>
              </a:rPr>
              <a:t>3</a:t>
            </a:r>
            <a:endParaRPr lang="zh-CN" altLang="en-US" sz="4800" b="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00199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Volleyball is often played when the weather is 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We have school teams in basketball, football and volleyball. Our teams often play 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teams from other schools. When there is a match, 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students go to watch it and cheer for our teams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30172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305300" algn="l"/>
                <a:tab pos="6815138" algn="l"/>
                <a:tab pos="9540875" algn="l"/>
              </a:tabLst>
            </a:pP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8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bad	B. fine	C. rainy	D. snowy</a:t>
            </a:r>
            <a:endParaRPr lang="zh-CN" altLang="zh-CN" sz="28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79638" y="3438445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B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0854" y="3881634"/>
            <a:ext cx="11485848" cy="19495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[</a:t>
            </a:r>
            <a:r>
              <a:rPr lang="zh-CN" altLang="zh-CN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dirty="0">
                <a:cs typeface="Times New Roman" panose="02020603050405020304" pitchFamily="18" charset="0"/>
              </a:rPr>
              <a:t>]</a:t>
            </a:r>
            <a:r>
              <a:rPr lang="zh-CN" altLang="zh-CN" dirty="0">
                <a:cs typeface="Times New Roman" panose="02020603050405020304" pitchFamily="18" charset="0"/>
              </a:rPr>
              <a:t>考查形容词辨析。句意：天气晴朗的时候我们经常打排球。</a:t>
            </a:r>
            <a:r>
              <a:rPr lang="en-US" altLang="zh-CN" dirty="0">
                <a:cs typeface="Times New Roman" panose="02020603050405020304" pitchFamily="18" charset="0"/>
              </a:rPr>
              <a:t>bad</a:t>
            </a:r>
            <a:r>
              <a:rPr lang="zh-CN" altLang="zh-CN" dirty="0">
                <a:cs typeface="Times New Roman" panose="02020603050405020304" pitchFamily="18" charset="0"/>
              </a:rPr>
              <a:t>坏的；</a:t>
            </a:r>
            <a:r>
              <a:rPr lang="en-US" altLang="zh-CN" dirty="0">
                <a:cs typeface="Times New Roman" panose="02020603050405020304" pitchFamily="18" charset="0"/>
              </a:rPr>
              <a:t>fine</a:t>
            </a:r>
            <a:r>
              <a:rPr lang="zh-CN" altLang="zh-CN" dirty="0">
                <a:cs typeface="Times New Roman" panose="02020603050405020304" pitchFamily="18" charset="0"/>
              </a:rPr>
              <a:t>晴朗的；</a:t>
            </a:r>
            <a:r>
              <a:rPr lang="en-US" altLang="zh-CN" dirty="0">
                <a:cs typeface="Times New Roman" panose="02020603050405020304" pitchFamily="18" charset="0"/>
              </a:rPr>
              <a:t>rainy</a:t>
            </a:r>
            <a:r>
              <a:rPr lang="zh-CN" altLang="zh-CN" dirty="0">
                <a:cs typeface="Times New Roman" panose="02020603050405020304" pitchFamily="18" charset="0"/>
              </a:rPr>
              <a:t>多雨的；</a:t>
            </a:r>
            <a:r>
              <a:rPr lang="en-US" altLang="zh-CN" dirty="0">
                <a:cs typeface="Times New Roman" panose="02020603050405020304" pitchFamily="18" charset="0"/>
              </a:rPr>
              <a:t>snowy</a:t>
            </a:r>
            <a:r>
              <a:rPr lang="zh-CN" altLang="zh-CN" dirty="0">
                <a:cs typeface="Times New Roman" panose="02020603050405020304" pitchFamily="18" charset="0"/>
              </a:rPr>
              <a:t>下雪多的。根据常识可知，天气晴朗的时候可以打排球。故选</a:t>
            </a:r>
            <a:r>
              <a:rPr lang="en-US" altLang="zh-CN" dirty="0">
                <a:cs typeface="Times New Roman" panose="02020603050405020304" pitchFamily="18" charset="0"/>
              </a:rPr>
              <a:t>B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7229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2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2600199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Volleyball is often played when the weather is 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We have school teams in basketball, football and volleyball. Our teams often play 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teams from other schools. When there is a match, 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students go to watch it and cheer for our teams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314604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305300" algn="l"/>
                <a:tab pos="7289800" algn="l"/>
                <a:tab pos="9540875" algn="l"/>
              </a:tabLst>
            </a:pPr>
            <a:r>
              <a:rPr lang="zh-CN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8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by	B. with	C. against	     D. for</a:t>
            </a:r>
            <a:endParaRPr lang="zh-CN" altLang="zh-CN" sz="28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82638" y="327967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C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60854" y="3828768"/>
            <a:ext cx="1148584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 smtClean="0">
                <a:cs typeface="Times New Roman" panose="02020603050405020304" pitchFamily="18" charset="0"/>
              </a:rPr>
              <a:t>[</a:t>
            </a:r>
            <a:r>
              <a:rPr lang="zh-CN" altLang="zh-CN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dirty="0">
                <a:cs typeface="Times New Roman" panose="02020603050405020304" pitchFamily="18" charset="0"/>
              </a:rPr>
              <a:t>]</a:t>
            </a:r>
            <a:r>
              <a:rPr lang="zh-CN" altLang="zh-CN" dirty="0">
                <a:cs typeface="Times New Roman" panose="02020603050405020304" pitchFamily="18" charset="0"/>
              </a:rPr>
              <a:t>考查介词辨析。句意：我们的球队经常和其他学校的球队比赛。</a:t>
            </a:r>
            <a:r>
              <a:rPr lang="en-US" altLang="zh-CN" dirty="0">
                <a:cs typeface="Times New Roman" panose="02020603050405020304" pitchFamily="18" charset="0"/>
              </a:rPr>
              <a:t>by</a:t>
            </a:r>
            <a:r>
              <a:rPr lang="zh-CN" altLang="zh-CN" dirty="0">
                <a:cs typeface="Times New Roman" panose="02020603050405020304" pitchFamily="18" charset="0"/>
              </a:rPr>
              <a:t>通过；</a:t>
            </a:r>
            <a:r>
              <a:rPr lang="en-US" altLang="zh-CN" dirty="0">
                <a:cs typeface="Times New Roman" panose="02020603050405020304" pitchFamily="18" charset="0"/>
              </a:rPr>
              <a:t>with</a:t>
            </a:r>
            <a:r>
              <a:rPr lang="zh-CN" altLang="zh-CN" dirty="0">
                <a:cs typeface="Times New Roman" panose="02020603050405020304" pitchFamily="18" charset="0"/>
              </a:rPr>
              <a:t>和；</a:t>
            </a:r>
            <a:r>
              <a:rPr lang="en-US" altLang="zh-CN" u="wavy" dirty="0">
                <a:uFill>
                  <a:solidFill>
                    <a:srgbClr val="00B0F0"/>
                  </a:solidFill>
                </a:uFill>
                <a:cs typeface="Times New Roman" panose="02020603050405020304" pitchFamily="18" charset="0"/>
              </a:rPr>
              <a:t>against</a:t>
            </a:r>
            <a:r>
              <a:rPr lang="zh-CN" altLang="zh-CN" u="wavy" dirty="0">
                <a:uFill>
                  <a:solidFill>
                    <a:srgbClr val="00B0F0"/>
                  </a:solidFill>
                </a:uFill>
                <a:cs typeface="Times New Roman" panose="02020603050405020304" pitchFamily="18" charset="0"/>
              </a:rPr>
              <a:t>以</a:t>
            </a:r>
            <a:r>
              <a:rPr lang="en-US" altLang="zh-CN" u="wavy" dirty="0">
                <a:uFill>
                  <a:solidFill>
                    <a:srgbClr val="00B0F0"/>
                  </a:solidFill>
                </a:uFill>
                <a:latin typeface="+mj-ea"/>
                <a:ea typeface="+mj-ea"/>
                <a:cs typeface="Times New Roman" panose="02020603050405020304" pitchFamily="18" charset="0"/>
              </a:rPr>
              <a:t>……</a:t>
            </a:r>
            <a:r>
              <a:rPr lang="zh-CN" altLang="zh-CN" u="wavy" dirty="0">
                <a:uFill>
                  <a:solidFill>
                    <a:srgbClr val="00B0F0"/>
                  </a:solidFill>
                </a:uFill>
                <a:cs typeface="Times New Roman" panose="02020603050405020304" pitchFamily="18" charset="0"/>
              </a:rPr>
              <a:t>为</a:t>
            </a:r>
            <a:r>
              <a:rPr lang="zh-CN" altLang="zh-CN" u="wavy" dirty="0" smtClean="0">
                <a:uFill>
                  <a:solidFill>
                    <a:srgbClr val="00B0F0"/>
                  </a:solidFill>
                </a:uFill>
                <a:cs typeface="Times New Roman" panose="02020603050405020304" pitchFamily="18" charset="0"/>
              </a:rPr>
              <a:t>竞</a:t>
            </a:r>
            <a:r>
              <a:rPr lang="zh-CN" altLang="zh-CN" u="wavy" dirty="0">
                <a:uFill>
                  <a:solidFill>
                    <a:srgbClr val="00B0F0"/>
                  </a:solidFill>
                </a:uFill>
                <a:cs typeface="Times New Roman" panose="02020603050405020304" pitchFamily="18" charset="0"/>
              </a:rPr>
              <a:t>争对手</a:t>
            </a:r>
            <a:r>
              <a:rPr lang="zh-CN" altLang="zh-CN" dirty="0"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cs typeface="Times New Roman" panose="02020603050405020304" pitchFamily="18" charset="0"/>
              </a:rPr>
              <a:t>for</a:t>
            </a:r>
            <a:r>
              <a:rPr lang="zh-CN" altLang="zh-CN" dirty="0">
                <a:cs typeface="Times New Roman" panose="02020603050405020304" pitchFamily="18" charset="0"/>
              </a:rPr>
              <a:t>为了。</a:t>
            </a:r>
            <a:r>
              <a:rPr lang="en-US" altLang="zh-CN" dirty="0">
                <a:cs typeface="Times New Roman" panose="02020603050405020304" pitchFamily="18" charset="0"/>
              </a:rPr>
              <a:t>play against... </a:t>
            </a:r>
            <a:r>
              <a:rPr lang="zh-CN" altLang="zh-CN" dirty="0" smtClean="0">
                <a:cs typeface="Times New Roman" panose="02020603050405020304" pitchFamily="18" charset="0"/>
              </a:rPr>
              <a:t>意</a:t>
            </a:r>
            <a:endParaRPr lang="zh-CN" altLang="zh-CN" dirty="0" smtClean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en-US" altLang="zh-CN" dirty="0" smtClean="0"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 smtClean="0">
                <a:cs typeface="Times New Roman" panose="02020603050405020304" pitchFamily="18" charset="0"/>
              </a:rPr>
              <a:t>为</a:t>
            </a:r>
            <a:r>
              <a:rPr lang="en-US" altLang="zh-CN" dirty="0" smtClean="0"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cs typeface="Times New Roman" panose="02020603050405020304" pitchFamily="18" charset="0"/>
              </a:rPr>
              <a:t>同</a:t>
            </a:r>
            <a:r>
              <a:rPr lang="en-US" altLang="zh-CN" dirty="0">
                <a:latin typeface="+mj-ea"/>
                <a:ea typeface="+mj-ea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cs typeface="Times New Roman" panose="02020603050405020304" pitchFamily="18" charset="0"/>
              </a:rPr>
              <a:t>比赛</a:t>
            </a:r>
            <a:r>
              <a:rPr lang="en-US" altLang="zh-CN" dirty="0"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cs typeface="Times New Roman" panose="02020603050405020304" pitchFamily="18" charset="0"/>
              </a:rPr>
              <a:t>，是固定搭配。故选</a:t>
            </a:r>
            <a:r>
              <a:rPr lang="en-US" altLang="zh-CN" dirty="0">
                <a:cs typeface="Times New Roman" panose="02020603050405020304" pitchFamily="18" charset="0"/>
              </a:rPr>
              <a:t>C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7" name="箭头右.eps" descr="id:2147487342;FounderCES"/>
          <p:cNvPicPr/>
          <p:nvPr/>
        </p:nvPicPr>
        <p:blipFill>
          <a:blip r:embed="rId2"/>
          <a:stretch>
            <a:fillRect/>
          </a:stretch>
        </p:blipFill>
        <p:spPr>
          <a:xfrm rot="2189956">
            <a:off x="3200890" y="5209230"/>
            <a:ext cx="455092" cy="365397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3514739" y="5133681"/>
            <a:ext cx="864096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en-US" altLang="zh-CN" spc="-200" dirty="0">
                <a:solidFill>
                  <a:srgbClr val="00B0F0"/>
                </a:solidFill>
                <a:cs typeface="Times New Roman" panose="02020603050405020304" pitchFamily="18" charset="0"/>
              </a:rPr>
              <a:t>against</a:t>
            </a:r>
            <a:r>
              <a:rPr lang="zh-CN" altLang="zh-CN" spc="-200" dirty="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还有</a:t>
            </a:r>
            <a:r>
              <a:rPr lang="en-US" altLang="zh-CN" spc="-200" dirty="0">
                <a:solidFill>
                  <a:srgbClr val="00B0F0"/>
                </a:solidFill>
                <a:latin typeface="宋体"/>
                <a:ea typeface="宋体"/>
                <a:cs typeface="Times New Roman" panose="02020603050405020304" pitchFamily="18" charset="0"/>
              </a:rPr>
              <a:t>“</a:t>
            </a:r>
            <a:r>
              <a:rPr lang="zh-CN" altLang="zh-CN" spc="-200" dirty="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反对</a:t>
            </a:r>
            <a:r>
              <a:rPr lang="en-US" altLang="zh-CN" spc="-200" dirty="0">
                <a:solidFill>
                  <a:srgbClr val="00B0F0"/>
                </a:solidFill>
                <a:latin typeface="宋体"/>
                <a:ea typeface="宋体"/>
                <a:cs typeface="Times New Roman" panose="02020603050405020304" pitchFamily="18" charset="0"/>
              </a:rPr>
              <a:t>”</a:t>
            </a:r>
            <a:r>
              <a:rPr lang="zh-CN" altLang="zh-CN" spc="-200" dirty="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的意思</a:t>
            </a:r>
            <a:r>
              <a:rPr lang="zh-CN" altLang="zh-CN" spc="-200" dirty="0">
                <a:solidFill>
                  <a:srgbClr val="00B0F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pc="-200" dirty="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反义词是</a:t>
            </a:r>
            <a:r>
              <a:rPr lang="en-US" altLang="zh-CN" spc="-200" dirty="0">
                <a:solidFill>
                  <a:srgbClr val="00B0F0"/>
                </a:solidFill>
                <a:cs typeface="Times New Roman" panose="02020603050405020304" pitchFamily="18" charset="0"/>
              </a:rPr>
              <a:t>for,</a:t>
            </a:r>
            <a:r>
              <a:rPr lang="zh-CN" altLang="zh-CN" spc="-200" dirty="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spc="-200" dirty="0">
                <a:solidFill>
                  <a:srgbClr val="00B0F0"/>
                </a:solidFill>
                <a:latin typeface="宋体"/>
                <a:ea typeface="宋体"/>
                <a:cs typeface="Times New Roman" panose="02020603050405020304" pitchFamily="18" charset="0"/>
              </a:rPr>
              <a:t>“</a:t>
            </a:r>
            <a:r>
              <a:rPr lang="zh-CN" altLang="zh-CN" spc="-200" dirty="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支持</a:t>
            </a:r>
            <a:r>
              <a:rPr lang="en-US" altLang="zh-CN" spc="-200" dirty="0">
                <a:solidFill>
                  <a:srgbClr val="00B0F0"/>
                </a:solidFill>
                <a:latin typeface="宋体"/>
                <a:ea typeface="宋体"/>
                <a:cs typeface="Times New Roman" panose="02020603050405020304" pitchFamily="18" charset="0"/>
              </a:rPr>
              <a:t>”</a:t>
            </a:r>
            <a:r>
              <a:rPr lang="zh-CN" altLang="zh-CN" spc="-200" dirty="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pc="-2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1106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21112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Volleyball is often played when the weather is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We have school teams in basketball, football and volleyball. Our teams often play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teams from other schools. When there is a match,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students go to watch it and cheer for our teams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3034224"/>
            <a:ext cx="11485848" cy="616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951095" algn="l"/>
                <a:tab pos="7291070" algn="l"/>
                <a:tab pos="9541510" algn="l"/>
              </a:tabLst>
            </a:pP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plenty	B. little	 C. much	  D. lot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48134" y="3162320"/>
            <a:ext cx="42511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smtClean="0"/>
              <a:t>A</a:t>
            </a:r>
            <a:endParaRPr lang="zh-CN" altLang="en-US" sz="2600"/>
          </a:p>
        </p:txBody>
      </p:sp>
      <p:sp>
        <p:nvSpPr>
          <p:cNvPr id="9" name="矩形 8"/>
          <p:cNvSpPr/>
          <p:nvPr/>
        </p:nvSpPr>
        <p:spPr>
          <a:xfrm>
            <a:off x="360854" y="3577116"/>
            <a:ext cx="11485848" cy="3017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dirty="0">
                <a:cs typeface="Times New Roman" panose="02020603050405020304" pitchFamily="18" charset="0"/>
              </a:rPr>
              <a:t>[</a:t>
            </a:r>
            <a:r>
              <a:rPr lang="zh-CN" altLang="zh-CN" sz="26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dirty="0">
                <a:cs typeface="Times New Roman" panose="02020603050405020304" pitchFamily="18" charset="0"/>
              </a:rPr>
              <a:t>]</a:t>
            </a:r>
            <a:r>
              <a:rPr lang="zh-CN" altLang="zh-CN" sz="2600" dirty="0">
                <a:cs typeface="Times New Roman" panose="02020603050405020304" pitchFamily="18" charset="0"/>
              </a:rPr>
              <a:t>考查代词辨析。句意：当有一场比赛时，很多学生都会去看比赛，为我们的球队加油。</a:t>
            </a:r>
            <a:r>
              <a:rPr lang="en-US" altLang="zh-CN" sz="2600" dirty="0">
                <a:cs typeface="Times New Roman" panose="02020603050405020304" pitchFamily="18" charset="0"/>
              </a:rPr>
              <a:t>plenty</a:t>
            </a:r>
            <a:r>
              <a:rPr lang="zh-CN" altLang="zh-CN" sz="2600" dirty="0">
                <a:cs typeface="Times New Roman" panose="02020603050405020304" pitchFamily="18" charset="0"/>
              </a:rPr>
              <a:t>大量；</a:t>
            </a:r>
            <a:r>
              <a:rPr lang="en-US" altLang="zh-CN" sz="2600" dirty="0">
                <a:cs typeface="Times New Roman" panose="02020603050405020304" pitchFamily="18" charset="0"/>
              </a:rPr>
              <a:t>little</a:t>
            </a:r>
            <a:r>
              <a:rPr lang="zh-CN" altLang="zh-CN" sz="2600" dirty="0">
                <a:cs typeface="Times New Roman" panose="02020603050405020304" pitchFamily="18" charset="0"/>
              </a:rPr>
              <a:t>少量的；</a:t>
            </a:r>
            <a:r>
              <a:rPr lang="en-US" altLang="zh-CN" sz="2600" dirty="0">
                <a:cs typeface="Times New Roman" panose="02020603050405020304" pitchFamily="18" charset="0"/>
              </a:rPr>
              <a:t>much</a:t>
            </a:r>
            <a:r>
              <a:rPr lang="zh-CN" altLang="zh-CN" sz="2600" dirty="0">
                <a:cs typeface="Times New Roman" panose="02020603050405020304" pitchFamily="18" charset="0"/>
              </a:rPr>
              <a:t>许多，</a:t>
            </a:r>
            <a:r>
              <a:rPr lang="en-US" altLang="zh-CN" sz="2600" dirty="0">
                <a:cs typeface="Times New Roman" panose="02020603050405020304" pitchFamily="18" charset="0"/>
              </a:rPr>
              <a:t>much of</a:t>
            </a:r>
            <a:r>
              <a:rPr lang="zh-CN" altLang="zh-CN" sz="2600" dirty="0">
                <a:cs typeface="Times New Roman" panose="02020603050405020304" pitchFamily="18" charset="0"/>
              </a:rPr>
              <a:t>后接不可数名词或可数名词单数；</a:t>
            </a:r>
            <a:r>
              <a:rPr lang="en-US" altLang="zh-CN" sz="2600" dirty="0">
                <a:cs typeface="Times New Roman" panose="02020603050405020304" pitchFamily="18" charset="0"/>
              </a:rPr>
              <a:t>lot</a:t>
            </a:r>
            <a:r>
              <a:rPr lang="zh-CN" altLang="zh-CN" sz="2600" dirty="0">
                <a:cs typeface="Times New Roman" panose="02020603050405020304" pitchFamily="18" charset="0"/>
              </a:rPr>
              <a:t>许多，常用于</a:t>
            </a:r>
            <a:r>
              <a:rPr lang="en-US" altLang="zh-CN" sz="2600" dirty="0">
                <a:cs typeface="Times New Roman" panose="02020603050405020304" pitchFamily="18" charset="0"/>
              </a:rPr>
              <a:t>a lot of</a:t>
            </a:r>
            <a:r>
              <a:rPr lang="zh-CN" altLang="zh-CN" sz="2600" dirty="0">
                <a:cs typeface="Times New Roman" panose="02020603050405020304" pitchFamily="18" charset="0"/>
              </a:rPr>
              <a:t>。根据语境可知，此处指很多学生都会去看比赛，为我们的球队加油，</a:t>
            </a:r>
            <a:r>
              <a:rPr lang="en-US" altLang="zh-CN" sz="2600" dirty="0">
                <a:cs typeface="Times New Roman" panose="02020603050405020304" pitchFamily="18" charset="0"/>
              </a:rPr>
              <a:t>plenty of</a:t>
            </a:r>
            <a:r>
              <a:rPr lang="zh-CN" altLang="zh-CN" sz="2600" dirty="0">
                <a:cs typeface="Times New Roman" panose="02020603050405020304" pitchFamily="18" charset="0"/>
              </a:rPr>
              <a:t>意为</a:t>
            </a:r>
            <a:r>
              <a:rPr lang="en-US" altLang="zh-CN" sz="2600" dirty="0"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600" dirty="0">
                <a:cs typeface="Times New Roman" panose="02020603050405020304" pitchFamily="18" charset="0"/>
              </a:rPr>
              <a:t>很多</a:t>
            </a:r>
            <a:r>
              <a:rPr lang="en-US" altLang="zh-CN" sz="2600" dirty="0"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600" dirty="0">
                <a:cs typeface="Times New Roman" panose="02020603050405020304" pitchFamily="18" charset="0"/>
              </a:rPr>
              <a:t>，可修饰可数名词复数。故选</a:t>
            </a:r>
            <a:r>
              <a:rPr lang="en-US" altLang="zh-CN" sz="2600" dirty="0">
                <a:cs typeface="Times New Roman" panose="02020603050405020304" pitchFamily="18" charset="0"/>
              </a:rPr>
              <a:t>A</a:t>
            </a:r>
            <a:r>
              <a:rPr lang="zh-CN" altLang="zh-CN" sz="2600" dirty="0">
                <a:cs typeface="Times New Roman" panose="02020603050405020304" pitchFamily="18" charset="0"/>
              </a:rPr>
              <a:t>。</a:t>
            </a:r>
            <a:endParaRPr lang="zh-CN" altLang="zh-CN" sz="26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7768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646566"/>
            <a:ext cx="11485848" cy="1852815"/>
          </a:xfrm>
        </p:spPr>
        <p:txBody>
          <a:bodyPr/>
          <a:lstStyle/>
          <a:p>
            <a:pPr indent="715963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Besides ball games, some of us like track-and-field events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田径项目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often practice running, 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jumping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throwing. Every term we have tests in these events and once a year, we hold a sports meeting.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5963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Sports help us to keep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happy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389212"/>
            <a:ext cx="11485848" cy="535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572000" algn="l"/>
                <a:tab pos="7289800" algn="l"/>
                <a:tab pos="9540875" algn="l"/>
              </a:tabLst>
            </a:pP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2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because	 B. but	 C. or	D. and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4707" y="2374758"/>
            <a:ext cx="388248" cy="5324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200" dirty="0" smtClean="0"/>
              <a:t>D</a:t>
            </a:r>
            <a:endParaRPr lang="zh-CN" altLang="en-US" sz="2200" dirty="0"/>
          </a:p>
        </p:txBody>
      </p:sp>
      <p:sp>
        <p:nvSpPr>
          <p:cNvPr id="6" name="矩形 5"/>
          <p:cNvSpPr/>
          <p:nvPr/>
        </p:nvSpPr>
        <p:spPr>
          <a:xfrm>
            <a:off x="360854" y="2789554"/>
            <a:ext cx="11485848" cy="1852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>
              <a:lnSpc>
                <a:spcPct val="130000"/>
              </a:lnSpc>
              <a:spcAft>
                <a:spcPts val="0"/>
              </a:spcAft>
            </a:pPr>
            <a:r>
              <a:rPr lang="en-US" altLang="zh-CN" sz="2200" dirty="0">
                <a:cs typeface="Times New Roman" panose="02020603050405020304" pitchFamily="18" charset="0"/>
              </a:rPr>
              <a:t>[</a:t>
            </a:r>
            <a:r>
              <a:rPr lang="zh-CN" altLang="zh-CN" sz="22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dirty="0">
                <a:cs typeface="Times New Roman" panose="02020603050405020304" pitchFamily="18" charset="0"/>
              </a:rPr>
              <a:t>]</a:t>
            </a:r>
            <a:r>
              <a:rPr lang="zh-CN" altLang="zh-CN" sz="2200" dirty="0">
                <a:cs typeface="Times New Roman" panose="02020603050405020304" pitchFamily="18" charset="0"/>
              </a:rPr>
              <a:t>考查连词辨析。句意：除了球类运动，我们中的一些人喜欢田径项目，我们经常练习跑步、跳跃和投掷。</a:t>
            </a:r>
            <a:r>
              <a:rPr lang="en-US" altLang="zh-CN" sz="2200" dirty="0">
                <a:cs typeface="Times New Roman" panose="02020603050405020304" pitchFamily="18" charset="0"/>
              </a:rPr>
              <a:t>because</a:t>
            </a:r>
            <a:r>
              <a:rPr lang="zh-CN" altLang="zh-CN" sz="2200" dirty="0">
                <a:cs typeface="Times New Roman" panose="02020603050405020304" pitchFamily="18" charset="0"/>
              </a:rPr>
              <a:t>因为；</a:t>
            </a:r>
            <a:r>
              <a:rPr lang="en-US" altLang="zh-CN" sz="2200" dirty="0">
                <a:cs typeface="Times New Roman" panose="02020603050405020304" pitchFamily="18" charset="0"/>
              </a:rPr>
              <a:t>but</a:t>
            </a:r>
            <a:r>
              <a:rPr lang="zh-CN" altLang="zh-CN" sz="2200" dirty="0">
                <a:cs typeface="Times New Roman" panose="02020603050405020304" pitchFamily="18" charset="0"/>
              </a:rPr>
              <a:t>但是；</a:t>
            </a:r>
            <a:r>
              <a:rPr lang="en-US" altLang="zh-CN" sz="2200" dirty="0">
                <a:cs typeface="Times New Roman" panose="02020603050405020304" pitchFamily="18" charset="0"/>
              </a:rPr>
              <a:t>or</a:t>
            </a:r>
            <a:r>
              <a:rPr lang="zh-CN" altLang="zh-CN" sz="2200" dirty="0">
                <a:cs typeface="Times New Roman" panose="02020603050405020304" pitchFamily="18" charset="0"/>
              </a:rPr>
              <a:t>或者；</a:t>
            </a:r>
            <a:r>
              <a:rPr lang="en-US" altLang="zh-CN" sz="2200" dirty="0">
                <a:cs typeface="Times New Roman" panose="02020603050405020304" pitchFamily="18" charset="0"/>
              </a:rPr>
              <a:t>and</a:t>
            </a:r>
            <a:r>
              <a:rPr lang="zh-CN" altLang="zh-CN" sz="2200" dirty="0">
                <a:cs typeface="Times New Roman" panose="02020603050405020304" pitchFamily="18" charset="0"/>
              </a:rPr>
              <a:t>和。根据空前</a:t>
            </a:r>
            <a:r>
              <a:rPr lang="en-US" altLang="zh-CN" sz="2200" dirty="0">
                <a:cs typeface="Times New Roman" panose="02020603050405020304" pitchFamily="18" charset="0"/>
              </a:rPr>
              <a:t>“some of us like track-and-field events</a:t>
            </a:r>
            <a:r>
              <a:rPr lang="zh-CN" altLang="zh-CN" sz="2200" dirty="0"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ea typeface="楷体" panose="02010609060101010101" pitchFamily="49" charset="-122"/>
                <a:cs typeface="Times New Roman" panose="02020603050405020304" pitchFamily="18" charset="0"/>
              </a:rPr>
              <a:t>田径项目</a:t>
            </a:r>
            <a:r>
              <a:rPr lang="zh-CN" altLang="zh-CN" sz="2200" dirty="0"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cs typeface="Times New Roman" panose="02020603050405020304" pitchFamily="18" charset="0"/>
              </a:rPr>
              <a:t>”</a:t>
            </a:r>
            <a:r>
              <a:rPr lang="zh-CN" altLang="zh-CN" sz="2200" dirty="0">
                <a:cs typeface="Times New Roman" panose="02020603050405020304" pitchFamily="18" charset="0"/>
              </a:rPr>
              <a:t>和空后</a:t>
            </a:r>
            <a:r>
              <a:rPr lang="en-US" altLang="zh-CN" sz="2200" dirty="0">
                <a:cs typeface="Times New Roman" panose="02020603050405020304" pitchFamily="18" charset="0"/>
              </a:rPr>
              <a:t>“we often practice running, jumping and throwing”</a:t>
            </a:r>
            <a:r>
              <a:rPr lang="zh-CN" altLang="zh-CN" sz="2200" dirty="0">
                <a:cs typeface="Times New Roman" panose="02020603050405020304" pitchFamily="18" charset="0"/>
              </a:rPr>
              <a:t>可知，此处表示顺承关系，</a:t>
            </a:r>
            <a:r>
              <a:rPr lang="en-US" altLang="zh-CN" sz="2200" dirty="0">
                <a:cs typeface="Times New Roman" panose="02020603050405020304" pitchFamily="18" charset="0"/>
              </a:rPr>
              <a:t>and</a:t>
            </a:r>
            <a:r>
              <a:rPr lang="zh-CN" altLang="zh-CN" sz="2200" dirty="0">
                <a:cs typeface="Times New Roman" panose="02020603050405020304" pitchFamily="18" charset="0"/>
              </a:rPr>
              <a:t>符合语境。故选</a:t>
            </a:r>
            <a:r>
              <a:rPr lang="en-US" altLang="zh-CN" sz="2200" dirty="0">
                <a:cs typeface="Times New Roman" panose="02020603050405020304" pitchFamily="18" charset="0"/>
              </a:rPr>
              <a:t>D</a:t>
            </a:r>
            <a:r>
              <a:rPr lang="zh-CN" altLang="zh-CN" sz="2200" dirty="0"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4507654"/>
            <a:ext cx="11485848" cy="535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667250" algn="l"/>
                <a:tab pos="7289800" algn="l"/>
                <a:tab pos="9540875" algn="l"/>
              </a:tabLst>
            </a:pP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2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 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hungry	  B. healthy	  C. fat	 D. thin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67500" y="4491868"/>
            <a:ext cx="372218" cy="5324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200" dirty="0" smtClean="0"/>
              <a:t>B</a:t>
            </a:r>
            <a:endParaRPr lang="zh-CN" altLang="en-US" sz="2200" dirty="0"/>
          </a:p>
        </p:txBody>
      </p:sp>
      <p:sp>
        <p:nvSpPr>
          <p:cNvPr id="9" name="矩形 8"/>
          <p:cNvSpPr/>
          <p:nvPr/>
        </p:nvSpPr>
        <p:spPr>
          <a:xfrm>
            <a:off x="8515702" y="5849928"/>
            <a:ext cx="2811988" cy="5324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200" dirty="0">
                <a:solidFill>
                  <a:srgbClr val="00B0F0"/>
                </a:solidFill>
                <a:latin typeface="+mn-lt"/>
                <a:ea typeface="楷体" panose="02010609060101010101" pitchFamily="49" charset="-122"/>
              </a:rPr>
              <a:t>反义词为unhealthy。</a:t>
            </a:r>
          </a:p>
        </p:txBody>
      </p:sp>
      <p:sp>
        <p:nvSpPr>
          <p:cNvPr id="10" name="Rectangle 32"/>
          <p:cNvSpPr>
            <a:spLocks noChangeArrowheads="1"/>
          </p:cNvSpPr>
          <p:nvPr/>
        </p:nvSpPr>
        <p:spPr bwMode="auto">
          <a:xfrm>
            <a:off x="360854" y="5027549"/>
            <a:ext cx="11485848" cy="972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>
              <a:lnSpc>
                <a:spcPct val="130000"/>
              </a:lnSpc>
            </a:pPr>
            <a:r>
              <a:rPr kumimoji="0" lang="en-US" altLang="zh-CN" sz="2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cs typeface="Times New Roman" panose="02020603050405020304" pitchFamily="18" charset="0"/>
              </a:rPr>
              <a:t>[</a:t>
            </a:r>
            <a:r>
              <a:rPr kumimoji="0" lang="zh-CN" altLang="en-US" sz="2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kumimoji="0" lang="en-US" altLang="zh-CN" sz="2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cs typeface="Times New Roman" panose="02020603050405020304" pitchFamily="18" charset="0"/>
              </a:rPr>
              <a:t>]</a:t>
            </a:r>
            <a:r>
              <a:rPr kumimoji="0" lang="zh-CN" altLang="en-US" sz="2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cs typeface="Times New Roman" panose="02020603050405020304" pitchFamily="18" charset="0"/>
              </a:rPr>
              <a:t>考查形容词辨析。句意：运动帮助我们保持健康和快乐。</a:t>
            </a:r>
            <a:r>
              <a:rPr kumimoji="0" lang="en-US" altLang="zh-CN" sz="2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cs typeface="Times New Roman" panose="02020603050405020304" pitchFamily="18" charset="0"/>
              </a:rPr>
              <a:t>hungry</a:t>
            </a:r>
            <a:r>
              <a:rPr kumimoji="0" lang="zh-CN" altLang="en-US" sz="2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cs typeface="Times New Roman" panose="02020603050405020304" pitchFamily="18" charset="0"/>
              </a:rPr>
              <a:t>饥饿的；</a:t>
            </a:r>
            <a:r>
              <a:rPr kumimoji="0" lang="en-US" altLang="zh-CN" sz="2200" b="1" i="0" u="wavy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uFill>
                  <a:solidFill>
                    <a:srgbClr val="00B0F0"/>
                  </a:solidFill>
                </a:uFill>
                <a:cs typeface="Times New Roman" panose="02020603050405020304" pitchFamily="18" charset="0"/>
              </a:rPr>
              <a:t>healthy</a:t>
            </a:r>
            <a:r>
              <a:rPr kumimoji="0" lang="zh-CN" altLang="en-US" sz="2200" b="1" i="0" u="wavy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uFill>
                  <a:solidFill>
                    <a:srgbClr val="00B0F0"/>
                  </a:solidFill>
                </a:uFill>
                <a:cs typeface="Times New Roman" panose="02020603050405020304" pitchFamily="18" charset="0"/>
              </a:rPr>
              <a:t>健康的；</a:t>
            </a:r>
            <a:r>
              <a:rPr lang="en-US" altLang="zh-CN" sz="2200" dirty="0">
                <a:cs typeface="Times New Roman" panose="02020603050405020304" pitchFamily="18" charset="0"/>
              </a:rPr>
              <a:t> fat</a:t>
            </a:r>
            <a:r>
              <a:rPr lang="zh-CN" altLang="en-US" sz="2200" dirty="0">
                <a:cs typeface="Times New Roman" panose="02020603050405020304" pitchFamily="18" charset="0"/>
              </a:rPr>
              <a:t>肥胖的</a:t>
            </a:r>
            <a:r>
              <a:rPr lang="zh-CN" altLang="en-US" sz="2200" dirty="0" smtClean="0">
                <a:cs typeface="Times New Roman" panose="02020603050405020304" pitchFamily="18" charset="0"/>
              </a:rPr>
              <a:t>；</a:t>
            </a:r>
            <a:r>
              <a:rPr lang="en-US" altLang="zh-CN" sz="2200" spc="-100" dirty="0">
                <a:cs typeface="Times New Roman" panose="02020603050405020304" pitchFamily="18" charset="0"/>
              </a:rPr>
              <a:t>thin</a:t>
            </a:r>
            <a:r>
              <a:rPr lang="zh-CN" altLang="en-US" sz="2200" spc="-100" dirty="0">
                <a:cs typeface="Times New Roman" panose="02020603050405020304" pitchFamily="18" charset="0"/>
              </a:rPr>
              <a:t>瘦的。根据常识可知，运动有助于保持健康。故选</a:t>
            </a:r>
            <a:r>
              <a:rPr lang="en-US" altLang="zh-CN" sz="2200" spc="-100" dirty="0">
                <a:cs typeface="Times New Roman" panose="02020603050405020304" pitchFamily="18" charset="0"/>
              </a:rPr>
              <a:t>B</a:t>
            </a:r>
            <a:r>
              <a:rPr lang="zh-CN" altLang="en-US" sz="2200" spc="-100" dirty="0" smtClean="0">
                <a:cs typeface="Times New Roman" panose="02020603050405020304" pitchFamily="18" charset="0"/>
              </a:rPr>
              <a:t>。</a:t>
            </a:r>
            <a:endParaRPr lang="zh-CN" altLang="en-US" sz="2200" b="0" spc="-10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115140">
            <a:off x="11033236" y="5640360"/>
            <a:ext cx="627287" cy="490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499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0526" y="646566"/>
            <a:ext cx="10769358" cy="131726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590" y="1878489"/>
            <a:ext cx="3024336" cy="790377"/>
          </a:xfrm>
          <a:prstGeom prst="rect">
            <a:avLst/>
          </a:prstGeom>
        </p:spPr>
      </p:pic>
      <p:sp>
        <p:nvSpPr>
          <p:cNvPr id="6" name="内容占位符 1"/>
          <p:cNvSpPr>
            <a:spLocks noGrp="1"/>
          </p:cNvSpPr>
          <p:nvPr>
            <p:ph idx="1"/>
          </p:nvPr>
        </p:nvSpPr>
        <p:spPr>
          <a:xfrm>
            <a:off x="360854" y="1845972"/>
            <a:ext cx="11485848" cy="248016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主要介绍了作者学校里人人都喜欢运动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学校经常举办比赛并且一年举行一次运动会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体育运动让人保持健康并感到开心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4196358"/>
            <a:ext cx="1148584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1"/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天津红桥区期中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91763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692696"/>
            <a:ext cx="11485848" cy="3161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5963"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Everyone in our school loves sports. Every morning </a:t>
            </a:r>
            <a:r>
              <a:rPr lang="zh-CN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get up, we do morning exercises. After the second class we do exercises again. We only have </a:t>
            </a:r>
            <a:r>
              <a:rPr lang="zh-CN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classes three times a week, but we do physical training at five every afternoon. The most popular sport is basketball. The </a:t>
            </a:r>
            <a:r>
              <a:rPr lang="zh-CN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enjoy playing it and many of the girls like it, too. </a:t>
            </a:r>
            <a:r>
              <a:rPr lang="zh-CN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popular sport is football and in every class there </a:t>
            </a:r>
            <a:r>
              <a:rPr lang="zh-CN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lots of football fans.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2"/>
          <p:cNvSpPr>
            <a:spLocks noGrp="1"/>
          </p:cNvSpPr>
          <p:nvPr>
            <p:ph idx="1"/>
          </p:nvPr>
        </p:nvSpPr>
        <p:spPr>
          <a:xfrm>
            <a:off x="360854" y="3746937"/>
            <a:ext cx="11485848" cy="6165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305300" algn="l"/>
                <a:tab pos="4949825" algn="l"/>
                <a:tab pos="6815138" algn="l"/>
                <a:tab pos="9540875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6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while	B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when	C. before	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D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49958" y="3871073"/>
            <a:ext cx="42511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D</a:t>
            </a:r>
            <a:endParaRPr lang="zh-CN" altLang="en-US" sz="2600" dirty="0"/>
          </a:p>
        </p:txBody>
      </p:sp>
      <p:sp>
        <p:nvSpPr>
          <p:cNvPr id="7" name="内容占位符 3"/>
          <p:cNvSpPr txBox="1">
            <a:spLocks/>
          </p:cNvSpPr>
          <p:nvPr/>
        </p:nvSpPr>
        <p:spPr bwMode="auto">
          <a:xfrm>
            <a:off x="360854" y="4311759"/>
            <a:ext cx="11485848" cy="1892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>
              <a:spcAft>
                <a:spcPts val="0"/>
              </a:spcAft>
            </a:pP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考查连词辨析。句意：每天早上起床后，我们做早操。</a:t>
            </a:r>
            <a:r>
              <a:rPr lang="en-US" altLang="zh-CN" sz="2600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while</a:t>
            </a:r>
            <a:r>
              <a:rPr lang="zh-CN" altLang="zh-CN" sz="2600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sz="2600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+mj-ea"/>
                <a:ea typeface="+mj-ea"/>
                <a:cs typeface="Times New Roman" panose="02020603050405020304" pitchFamily="18" charset="0"/>
              </a:rPr>
              <a:t>……</a:t>
            </a:r>
            <a:r>
              <a:rPr lang="zh-CN" altLang="zh-CN" sz="2600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的时候；</a:t>
            </a:r>
            <a:r>
              <a:rPr lang="en-US" altLang="zh-CN" sz="2600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sz="2600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sz="2600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+mj-ea"/>
                <a:ea typeface="+mj-ea"/>
                <a:cs typeface="Times New Roman" panose="02020603050405020304" pitchFamily="18" charset="0"/>
              </a:rPr>
              <a:t>……</a:t>
            </a:r>
            <a:r>
              <a:rPr lang="zh-CN" altLang="zh-CN" sz="2600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时；</a:t>
            </a:r>
            <a:r>
              <a:rPr lang="en-US" altLang="zh-CN" sz="2600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zh-CN" altLang="zh-CN" sz="2600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2600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+mj-ea"/>
                <a:ea typeface="+mj-ea"/>
                <a:cs typeface="Times New Roman" panose="02020603050405020304" pitchFamily="18" charset="0"/>
              </a:rPr>
              <a:t>……</a:t>
            </a:r>
            <a:r>
              <a:rPr lang="zh-CN" altLang="zh-CN" sz="2600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之前；</a:t>
            </a:r>
            <a:r>
              <a:rPr lang="en-US" altLang="zh-CN" sz="2600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zh-CN" altLang="zh-CN" sz="2600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2600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+mj-ea"/>
                <a:ea typeface="+mj-ea"/>
                <a:cs typeface="Times New Roman" panose="02020603050405020304" pitchFamily="18" charset="0"/>
              </a:rPr>
              <a:t>……</a:t>
            </a:r>
            <a:r>
              <a:rPr lang="zh-CN" altLang="zh-CN" sz="2600" b="1" u="wavy" dirty="0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之后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 sz="2600" b="1" spc="-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根据常识可知</a:t>
            </a:r>
            <a:r>
              <a:rPr lang="zh-CN" altLang="zh-CN" sz="26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endParaRPr lang="en-US" altLang="zh-CN" sz="2600" b="1" spc="-10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spcAft>
                <a:spcPts val="0"/>
              </a:spcAft>
            </a:pPr>
            <a:r>
              <a:rPr lang="zh-CN" altLang="zh-CN" sz="26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</a:t>
            </a:r>
            <a:r>
              <a:rPr lang="zh-CN" altLang="zh-CN" sz="2600" b="1" spc="-1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们</a:t>
            </a:r>
            <a:r>
              <a:rPr lang="zh-CN" altLang="zh-CN" sz="26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一般在起床后进行体育运动。故选</a:t>
            </a:r>
            <a:r>
              <a:rPr lang="en-US" altLang="zh-CN" sz="26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sz="2600" dirty="0" smtClean="0"/>
              <a:t>	</a:t>
            </a:r>
            <a:endParaRPr lang="zh-CN" altLang="en-US" sz="2600" dirty="0"/>
          </a:p>
        </p:txBody>
      </p:sp>
      <p:pic>
        <p:nvPicPr>
          <p:cNvPr id="8" name="箭头右.eps" descr="id:214748734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094842" y="5514860"/>
            <a:ext cx="576064" cy="403532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743278" y="5543684"/>
            <a:ext cx="432048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1">
              <a:spcAft>
                <a:spcPts val="0"/>
              </a:spcAft>
            </a:pPr>
            <a:r>
              <a:rPr lang="zh-CN" altLang="en-US" sz="2600" spc="-100" dirty="0" smtClean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介词后的动词用动名词形式</a:t>
            </a:r>
            <a:endParaRPr lang="zh-CN" altLang="en-US" sz="2600" dirty="0">
              <a:solidFill>
                <a:srgbClr val="00B0F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80586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692696"/>
            <a:ext cx="11485848" cy="3161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5963"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Everyone in our school loves sports. Every morning </a:t>
            </a:r>
            <a:r>
              <a:rPr lang="zh-CN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get up, we do morning exercises. After the second class we do exercises again. We only have </a:t>
            </a:r>
            <a:r>
              <a:rPr lang="zh-CN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classes three times a week, but we do physical training at five every afternoon. The most popular sport is basketball. The </a:t>
            </a:r>
            <a:r>
              <a:rPr lang="zh-CN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enjoy playing it and many of the girls like it, too. </a:t>
            </a:r>
            <a:r>
              <a:rPr lang="zh-CN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popular sport is football and in every class there </a:t>
            </a:r>
            <a:r>
              <a:rPr lang="zh-CN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lots of football fans.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3715395"/>
            <a:ext cx="11485848" cy="6165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391025" algn="l"/>
                <a:tab pos="7289800" algn="l"/>
                <a:tab pos="9540875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6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English	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Chinese	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C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PE	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music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2638" y="3860744"/>
            <a:ext cx="42511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smtClean="0"/>
              <a:t>C</a:t>
            </a:r>
            <a:endParaRPr lang="zh-CN" altLang="en-US" sz="2600"/>
          </a:p>
        </p:txBody>
      </p:sp>
      <p:sp>
        <p:nvSpPr>
          <p:cNvPr id="6" name="矩形 5"/>
          <p:cNvSpPr/>
          <p:nvPr/>
        </p:nvSpPr>
        <p:spPr>
          <a:xfrm>
            <a:off x="360854" y="4281166"/>
            <a:ext cx="11485848" cy="2417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>
              <a:lnSpc>
                <a:spcPct val="150000"/>
              </a:lnSpc>
              <a:spcAft>
                <a:spcPts val="0"/>
              </a:spcAft>
            </a:pPr>
            <a:r>
              <a:rPr lang="en-US" altLang="zh-CN" sz="2600" dirty="0">
                <a:cs typeface="Times New Roman" panose="02020603050405020304" pitchFamily="18" charset="0"/>
              </a:rPr>
              <a:t>[</a:t>
            </a:r>
            <a:r>
              <a:rPr lang="zh-CN" altLang="zh-CN" sz="26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dirty="0">
                <a:cs typeface="Times New Roman" panose="02020603050405020304" pitchFamily="18" charset="0"/>
              </a:rPr>
              <a:t>]</a:t>
            </a:r>
            <a:r>
              <a:rPr lang="zh-CN" altLang="zh-CN" sz="2600" dirty="0">
                <a:cs typeface="Times New Roman" panose="02020603050405020304" pitchFamily="18" charset="0"/>
              </a:rPr>
              <a:t>考查名词辨析。句意：我们每周只上三节体育课，但是我们每天下午五点进行体育锻炼。</a:t>
            </a:r>
            <a:r>
              <a:rPr lang="en-US" altLang="zh-CN" sz="2600" dirty="0">
                <a:cs typeface="Times New Roman" panose="02020603050405020304" pitchFamily="18" charset="0"/>
              </a:rPr>
              <a:t>English</a:t>
            </a:r>
            <a:r>
              <a:rPr lang="zh-CN" altLang="zh-CN" sz="2600" dirty="0">
                <a:cs typeface="Times New Roman" panose="02020603050405020304" pitchFamily="18" charset="0"/>
              </a:rPr>
              <a:t>英语；</a:t>
            </a:r>
            <a:r>
              <a:rPr lang="en-US" altLang="zh-CN" sz="2600" dirty="0">
                <a:cs typeface="Times New Roman" panose="02020603050405020304" pitchFamily="18" charset="0"/>
              </a:rPr>
              <a:t>Chinese</a:t>
            </a:r>
            <a:r>
              <a:rPr lang="zh-CN" altLang="zh-CN" sz="2600" dirty="0">
                <a:cs typeface="Times New Roman" panose="02020603050405020304" pitchFamily="18" charset="0"/>
              </a:rPr>
              <a:t>语文；</a:t>
            </a:r>
            <a:r>
              <a:rPr lang="en-US" altLang="zh-CN" sz="2600" dirty="0">
                <a:cs typeface="Times New Roman" panose="02020603050405020304" pitchFamily="18" charset="0"/>
              </a:rPr>
              <a:t>PE</a:t>
            </a:r>
            <a:r>
              <a:rPr lang="zh-CN" altLang="zh-CN" sz="2600" dirty="0">
                <a:cs typeface="Times New Roman" panose="02020603050405020304" pitchFamily="18" charset="0"/>
              </a:rPr>
              <a:t>体育；</a:t>
            </a:r>
            <a:r>
              <a:rPr lang="en-US" altLang="zh-CN" sz="2600" dirty="0">
                <a:cs typeface="Times New Roman" panose="02020603050405020304" pitchFamily="18" charset="0"/>
              </a:rPr>
              <a:t>music</a:t>
            </a:r>
            <a:r>
              <a:rPr lang="zh-CN" altLang="zh-CN" sz="2600" dirty="0">
                <a:cs typeface="Times New Roman" panose="02020603050405020304" pitchFamily="18" charset="0"/>
              </a:rPr>
              <a:t>音乐。根据</a:t>
            </a:r>
            <a:r>
              <a:rPr lang="en-US" altLang="zh-CN" sz="2600" dirty="0">
                <a:cs typeface="Times New Roman" panose="02020603050405020304" pitchFamily="18" charset="0"/>
              </a:rPr>
              <a:t>“but we do physical training at five every afternoon”</a:t>
            </a:r>
            <a:r>
              <a:rPr lang="zh-CN" altLang="zh-CN" sz="2600" dirty="0">
                <a:cs typeface="Times New Roman" panose="02020603050405020304" pitchFamily="18" charset="0"/>
              </a:rPr>
              <a:t>可知，此处与锻炼有关，因此是指每周只上三节体育课。故选</a:t>
            </a:r>
            <a:r>
              <a:rPr lang="en-US" altLang="zh-CN" sz="2600" dirty="0">
                <a:cs typeface="Times New Roman" panose="02020603050405020304" pitchFamily="18" charset="0"/>
              </a:rPr>
              <a:t>C</a:t>
            </a:r>
            <a:r>
              <a:rPr lang="zh-CN" altLang="zh-CN" sz="2600" dirty="0">
                <a:cs typeface="Times New Roman" panose="02020603050405020304" pitchFamily="18" charset="0"/>
              </a:rPr>
              <a:t>。</a:t>
            </a:r>
            <a:endParaRPr lang="zh-CN" altLang="zh-CN" sz="26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5512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692696"/>
            <a:ext cx="11485848" cy="3161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5963"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Everyone in our school loves sports. Every morning </a:t>
            </a:r>
            <a:r>
              <a:rPr lang="zh-CN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get up, we do morning exercises. After the second class we do exercises again. We only have </a:t>
            </a:r>
            <a:r>
              <a:rPr lang="zh-CN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classes three times a week, but we do physical training at five every afternoon. The most popular sport is basketball. The </a:t>
            </a:r>
            <a:r>
              <a:rPr lang="zh-CN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enjoy playing it and many of the girls like it, too. </a:t>
            </a:r>
            <a:r>
              <a:rPr lang="zh-CN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popular sport is football and in every class there </a:t>
            </a:r>
            <a:r>
              <a:rPr lang="zh-CN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lots of football fans.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3742122"/>
            <a:ext cx="11485848" cy="6165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243138" algn="l"/>
                <a:tab pos="4486275" algn="l"/>
                <a:tab pos="6815138" algn="l"/>
                <a:tab pos="9540875" algn="l"/>
              </a:tabLst>
            </a:pP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z="26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teachers	B. boys	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students	D.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65386" y="3852967"/>
            <a:ext cx="40748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smtClean="0"/>
              <a:t>B</a:t>
            </a:r>
            <a:endParaRPr lang="zh-CN" altLang="en-US" sz="2600"/>
          </a:p>
        </p:txBody>
      </p:sp>
      <p:sp>
        <p:nvSpPr>
          <p:cNvPr id="6" name="矩形 5"/>
          <p:cNvSpPr/>
          <p:nvPr/>
        </p:nvSpPr>
        <p:spPr>
          <a:xfrm>
            <a:off x="406574" y="4293640"/>
            <a:ext cx="11377264" cy="18169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dirty="0">
                <a:cs typeface="Times New Roman" panose="02020603050405020304" pitchFamily="18" charset="0"/>
              </a:rPr>
              <a:t>[</a:t>
            </a:r>
            <a:r>
              <a:rPr lang="zh-CN" altLang="zh-CN" sz="26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dirty="0">
                <a:cs typeface="Times New Roman" panose="02020603050405020304" pitchFamily="18" charset="0"/>
              </a:rPr>
              <a:t>]</a:t>
            </a:r>
            <a:r>
              <a:rPr lang="zh-CN" altLang="zh-CN" sz="2600" dirty="0">
                <a:cs typeface="Times New Roman" panose="02020603050405020304" pitchFamily="18" charset="0"/>
              </a:rPr>
              <a:t>考查名词辨析。句意：男孩们喜欢打篮球，许多女孩也喜欢。</a:t>
            </a:r>
            <a:r>
              <a:rPr lang="en-US" altLang="zh-CN" sz="2600" dirty="0">
                <a:cs typeface="Times New Roman" panose="02020603050405020304" pitchFamily="18" charset="0"/>
              </a:rPr>
              <a:t>teacher</a:t>
            </a:r>
            <a:r>
              <a:rPr lang="zh-CN" altLang="zh-CN" sz="2600" dirty="0">
                <a:cs typeface="Times New Roman" panose="02020603050405020304" pitchFamily="18" charset="0"/>
              </a:rPr>
              <a:t>老师；</a:t>
            </a:r>
            <a:r>
              <a:rPr lang="en-US" altLang="zh-CN" sz="2600" dirty="0">
                <a:cs typeface="Times New Roman" panose="02020603050405020304" pitchFamily="18" charset="0"/>
              </a:rPr>
              <a:t>boy</a:t>
            </a:r>
            <a:r>
              <a:rPr lang="zh-CN" altLang="zh-CN" sz="2600" dirty="0">
                <a:cs typeface="Times New Roman" panose="02020603050405020304" pitchFamily="18" charset="0"/>
              </a:rPr>
              <a:t>男孩；</a:t>
            </a:r>
            <a:r>
              <a:rPr lang="en-US" altLang="zh-CN" sz="2600" dirty="0">
                <a:cs typeface="Times New Roman" panose="02020603050405020304" pitchFamily="18" charset="0"/>
              </a:rPr>
              <a:t>student</a:t>
            </a:r>
            <a:r>
              <a:rPr lang="zh-CN" altLang="zh-CN" sz="2600" dirty="0">
                <a:cs typeface="Times New Roman" panose="02020603050405020304" pitchFamily="18" charset="0"/>
              </a:rPr>
              <a:t>学生；</a:t>
            </a:r>
            <a:r>
              <a:rPr lang="en-US" altLang="zh-CN" sz="2600" dirty="0" smtClean="0">
                <a:cs typeface="Times New Roman" panose="02020603050405020304" pitchFamily="18" charset="0"/>
              </a:rPr>
              <a:t>people</a:t>
            </a:r>
            <a:r>
              <a:rPr lang="zh-CN" altLang="zh-CN" sz="2600" dirty="0" smtClean="0">
                <a:cs typeface="Times New Roman" panose="02020603050405020304" pitchFamily="18" charset="0"/>
              </a:rPr>
              <a:t>人</a:t>
            </a:r>
            <a:r>
              <a:rPr lang="zh-CN" altLang="zh-CN" sz="2600" dirty="0">
                <a:cs typeface="Times New Roman" panose="02020603050405020304" pitchFamily="18" charset="0"/>
              </a:rPr>
              <a:t>。根据</a:t>
            </a:r>
            <a:r>
              <a:rPr lang="en-US" altLang="zh-CN" sz="2600" dirty="0">
                <a:cs typeface="Times New Roman" panose="02020603050405020304" pitchFamily="18" charset="0"/>
              </a:rPr>
              <a:t>“many of the girls like it, too”</a:t>
            </a:r>
            <a:r>
              <a:rPr lang="zh-CN" altLang="zh-CN" sz="2600" dirty="0">
                <a:cs typeface="Times New Roman" panose="02020603050405020304" pitchFamily="18" charset="0"/>
              </a:rPr>
              <a:t>可知，此处对应说的是男孩的情况。故选</a:t>
            </a:r>
            <a:r>
              <a:rPr lang="en-US" altLang="zh-CN" sz="2600" dirty="0">
                <a:cs typeface="Times New Roman" panose="02020603050405020304" pitchFamily="18" charset="0"/>
              </a:rPr>
              <a:t>B</a:t>
            </a:r>
            <a:r>
              <a:rPr lang="zh-CN" altLang="zh-CN" sz="2600" dirty="0">
                <a:cs typeface="Times New Roman" panose="02020603050405020304" pitchFamily="18" charset="0"/>
              </a:rPr>
              <a:t>。</a:t>
            </a:r>
            <a:endParaRPr lang="zh-CN" altLang="zh-CN" sz="26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1098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620688"/>
            <a:ext cx="11485848" cy="2441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5963"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Everyone in our school loves sports. Every morning </a:t>
            </a:r>
            <a:r>
              <a:rPr lang="zh-CN" altLang="zh-CN" sz="24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4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get up, we do morning exercises. After the second class we do exercises again. We only have </a:t>
            </a:r>
            <a:r>
              <a:rPr lang="zh-CN" altLang="zh-CN" sz="24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4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classes three times a week, but we do physical training at five every afternoon. The most popular sport is basketball. The </a:t>
            </a:r>
            <a:r>
              <a:rPr lang="zh-CN" altLang="zh-CN" sz="24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4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enjoy playing it and many of the girls like it, too. </a:t>
            </a:r>
            <a:r>
              <a:rPr lang="zh-CN" altLang="zh-CN" sz="24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4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popular sport is football and in every class there </a:t>
            </a:r>
            <a:r>
              <a:rPr lang="zh-CN" altLang="zh-CN" sz="24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4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lots of football fans.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>
            <a:spLocks noGrp="1"/>
          </p:cNvSpPr>
          <p:nvPr>
            <p:ph idx="1"/>
          </p:nvPr>
        </p:nvSpPr>
        <p:spPr>
          <a:xfrm>
            <a:off x="360854" y="2958093"/>
            <a:ext cx="11485848" cy="64633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247900" algn="l"/>
                <a:tab pos="4305300" algn="l"/>
                <a:tab pos="6464300" algn="l"/>
                <a:tab pos="7289800" algn="l"/>
                <a:tab pos="9540875" algn="l"/>
              </a:tabLst>
            </a:pP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z="24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4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Some other	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Other	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Another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D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55874" y="306893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C</a:t>
            </a:r>
            <a:endParaRPr lang="zh-CN" altLang="en-US" sz="2400"/>
          </a:p>
        </p:txBody>
      </p:sp>
      <p:sp>
        <p:nvSpPr>
          <p:cNvPr id="6" name="矩形 5"/>
          <p:cNvSpPr/>
          <p:nvPr/>
        </p:nvSpPr>
        <p:spPr>
          <a:xfrm>
            <a:off x="262558" y="3497985"/>
            <a:ext cx="11584144" cy="3133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>
              <a:lnSpc>
                <a:spcPct val="14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dirty="0">
                <a:cs typeface="Times New Roman" panose="02020603050405020304" pitchFamily="18" charset="0"/>
              </a:rPr>
              <a:t>]</a:t>
            </a:r>
            <a:r>
              <a:rPr lang="zh-CN" altLang="zh-CN" sz="2400" dirty="0">
                <a:cs typeface="Times New Roman" panose="02020603050405020304" pitchFamily="18" charset="0"/>
              </a:rPr>
              <a:t>考查代词辨析。句意：另一项受欢迎的运动是足球，每个班都有很多足球迷。</a:t>
            </a:r>
            <a:r>
              <a:rPr lang="en-US" altLang="zh-CN" sz="2400" u="wavy" dirty="0">
                <a:uFill>
                  <a:solidFill>
                    <a:srgbClr val="00B0F0"/>
                  </a:solidFill>
                </a:uFill>
                <a:cs typeface="Times New Roman" panose="02020603050405020304" pitchFamily="18" charset="0"/>
              </a:rPr>
              <a:t>some other</a:t>
            </a:r>
            <a:r>
              <a:rPr lang="zh-CN" altLang="zh-CN" sz="2400" u="wavy" dirty="0">
                <a:uFill>
                  <a:solidFill>
                    <a:srgbClr val="00B0F0"/>
                  </a:solidFill>
                </a:uFill>
                <a:cs typeface="Times New Roman" panose="02020603050405020304" pitchFamily="18" charset="0"/>
              </a:rPr>
              <a:t>一些其他的，表示复数概念；</a:t>
            </a:r>
            <a:r>
              <a:rPr lang="en-US" altLang="zh-CN" sz="2400" u="wavy" dirty="0">
                <a:uFill>
                  <a:solidFill>
                    <a:srgbClr val="00B0F0"/>
                  </a:solidFill>
                </a:uFill>
                <a:cs typeface="Times New Roman" panose="02020603050405020304" pitchFamily="18" charset="0"/>
              </a:rPr>
              <a:t>other</a:t>
            </a:r>
            <a:r>
              <a:rPr lang="zh-CN" altLang="zh-CN" sz="2400" u="wavy" dirty="0">
                <a:uFill>
                  <a:solidFill>
                    <a:srgbClr val="00B0F0"/>
                  </a:solidFill>
                </a:uFill>
                <a:cs typeface="Times New Roman" panose="02020603050405020304" pitchFamily="18" charset="0"/>
              </a:rPr>
              <a:t>其他的，后面加名词复数时，相当于</a:t>
            </a:r>
            <a:r>
              <a:rPr lang="en-US" altLang="zh-CN" sz="2400" u="wavy" dirty="0">
                <a:uFill>
                  <a:solidFill>
                    <a:srgbClr val="00B0F0"/>
                  </a:solidFill>
                </a:uFill>
                <a:cs typeface="Times New Roman" panose="02020603050405020304" pitchFamily="18" charset="0"/>
              </a:rPr>
              <a:t>others</a:t>
            </a:r>
            <a:r>
              <a:rPr lang="zh-CN" altLang="zh-CN" sz="2400" u="wavy" dirty="0">
                <a:uFill>
                  <a:solidFill>
                    <a:srgbClr val="00B0F0"/>
                  </a:solidFill>
                </a:uFill>
                <a:cs typeface="Times New Roman" panose="02020603050405020304" pitchFamily="18" charset="0"/>
              </a:rPr>
              <a:t>；</a:t>
            </a:r>
            <a:r>
              <a:rPr lang="en-US" altLang="zh-CN" sz="2400" u="wavy" dirty="0">
                <a:uFill>
                  <a:solidFill>
                    <a:srgbClr val="00B0F0"/>
                  </a:solidFill>
                </a:uFill>
                <a:cs typeface="Times New Roman" panose="02020603050405020304" pitchFamily="18" charset="0"/>
              </a:rPr>
              <a:t>another</a:t>
            </a:r>
            <a:r>
              <a:rPr lang="zh-CN" altLang="zh-CN" sz="2400" u="wavy" dirty="0">
                <a:uFill>
                  <a:solidFill>
                    <a:srgbClr val="00B0F0"/>
                  </a:solidFill>
                </a:uFill>
                <a:cs typeface="Times New Roman" panose="02020603050405020304" pitchFamily="18" charset="0"/>
              </a:rPr>
              <a:t>另外一个，泛指三个及以上中的另</a:t>
            </a:r>
            <a:r>
              <a:rPr lang="zh-CN" altLang="zh-CN" sz="2400" u="wavy" dirty="0" smtClean="0">
                <a:uFill>
                  <a:solidFill>
                    <a:srgbClr val="00B0F0"/>
                  </a:solidFill>
                </a:uFill>
                <a:cs typeface="Times New Roman" panose="02020603050405020304" pitchFamily="18" charset="0"/>
              </a:rPr>
              <a:t>一</a:t>
            </a:r>
            <a:r>
              <a:rPr lang="zh-CN" altLang="zh-CN" sz="2400" u="wavy" dirty="0">
                <a:uFill>
                  <a:solidFill>
                    <a:srgbClr val="00B0F0"/>
                  </a:solidFill>
                </a:uFill>
                <a:cs typeface="Times New Roman" panose="02020603050405020304" pitchFamily="18" charset="0"/>
              </a:rPr>
              <a:t>个</a:t>
            </a:r>
            <a:r>
              <a:rPr lang="zh-CN" altLang="zh-CN" sz="2400" u="wavy" dirty="0" smtClean="0">
                <a:uFill>
                  <a:solidFill>
                    <a:srgbClr val="00B0F0"/>
                  </a:solidFill>
                </a:uFill>
                <a:cs typeface="Times New Roman" panose="02020603050405020304" pitchFamily="18" charset="0"/>
              </a:rPr>
              <a:t>；</a:t>
            </a:r>
            <a:r>
              <a:rPr lang="en-US" altLang="zh-CN" sz="2400" u="wavy" dirty="0" smtClean="0">
                <a:uFill>
                  <a:solidFill>
                    <a:srgbClr val="00B0F0"/>
                  </a:solidFill>
                </a:uFill>
                <a:cs typeface="Times New Roman" panose="02020603050405020304" pitchFamily="18" charset="0"/>
              </a:rPr>
              <a:t>the </a:t>
            </a:r>
            <a:r>
              <a:rPr lang="en-US" altLang="zh-CN" sz="2400" u="wavy" dirty="0">
                <a:uFill>
                  <a:solidFill>
                    <a:srgbClr val="00B0F0"/>
                  </a:solidFill>
                </a:uFill>
                <a:cs typeface="Times New Roman" panose="02020603050405020304" pitchFamily="18" charset="0"/>
              </a:rPr>
              <a:t>other</a:t>
            </a:r>
            <a:r>
              <a:rPr lang="zh-CN" altLang="zh-CN" sz="2400" u="wavy" dirty="0">
                <a:uFill>
                  <a:solidFill>
                    <a:srgbClr val="00B0F0"/>
                  </a:solidFill>
                </a:uFill>
                <a:cs typeface="Times New Roman" panose="02020603050405020304" pitchFamily="18" charset="0"/>
              </a:rPr>
              <a:t>另一个，表示两</a:t>
            </a:r>
            <a:r>
              <a:rPr lang="zh-CN" altLang="zh-CN" sz="2400" u="wavy" dirty="0" smtClean="0">
                <a:uFill>
                  <a:solidFill>
                    <a:srgbClr val="00B0F0"/>
                  </a:solidFill>
                </a:uFill>
                <a:cs typeface="Times New Roman" panose="02020603050405020304" pitchFamily="18" charset="0"/>
              </a:rPr>
              <a:t>者</a:t>
            </a:r>
            <a:endParaRPr lang="en-US" altLang="zh-CN" sz="2400" u="wavy" dirty="0" smtClean="0">
              <a:uFill>
                <a:solidFill>
                  <a:srgbClr val="00B0F0"/>
                </a:solidFill>
              </a:uFill>
              <a:cs typeface="Times New Roman" panose="02020603050405020304" pitchFamily="18" charset="0"/>
            </a:endParaRPr>
          </a:p>
          <a:p>
            <a:pPr algn="just" eaLnBrk="1">
              <a:lnSpc>
                <a:spcPct val="140000"/>
              </a:lnSpc>
              <a:spcAft>
                <a:spcPts val="0"/>
              </a:spcAft>
            </a:pPr>
            <a:endParaRPr lang="en-US" altLang="zh-CN" sz="2400" u="wavy" dirty="0">
              <a:uFill>
                <a:solidFill>
                  <a:srgbClr val="00B0F0"/>
                </a:solidFill>
              </a:uFill>
              <a:cs typeface="Times New Roman" panose="02020603050405020304" pitchFamily="18" charset="0"/>
            </a:endParaRPr>
          </a:p>
          <a:p>
            <a:pPr algn="just" eaLnBrk="1">
              <a:lnSpc>
                <a:spcPct val="140000"/>
              </a:lnSpc>
              <a:spcAft>
                <a:spcPts val="0"/>
              </a:spcAft>
            </a:pPr>
            <a:r>
              <a:rPr lang="zh-CN" altLang="zh-CN" sz="2400" u="wavy" dirty="0" smtClean="0">
                <a:uFill>
                  <a:solidFill>
                    <a:srgbClr val="00B0F0"/>
                  </a:solidFill>
                </a:uFill>
                <a:cs typeface="Times New Roman" panose="02020603050405020304" pitchFamily="18" charset="0"/>
              </a:rPr>
              <a:t>中</a:t>
            </a:r>
            <a:r>
              <a:rPr lang="zh-CN" altLang="zh-CN" sz="2400" u="wavy" dirty="0">
                <a:uFill>
                  <a:solidFill>
                    <a:srgbClr val="00B0F0"/>
                  </a:solidFill>
                </a:uFill>
                <a:cs typeface="Times New Roman" panose="02020603050405020304" pitchFamily="18" charset="0"/>
              </a:rPr>
              <a:t>的另一个</a:t>
            </a:r>
            <a:r>
              <a:rPr lang="zh-CN" altLang="zh-CN" sz="2400" dirty="0">
                <a:cs typeface="Times New Roman" panose="02020603050405020304" pitchFamily="18" charset="0"/>
              </a:rPr>
              <a:t>。根据语境可知，此处泛指三个及以上中的另一个，</a:t>
            </a:r>
            <a:r>
              <a:rPr lang="en-US" altLang="zh-CN" sz="2400" dirty="0">
                <a:cs typeface="Times New Roman" panose="02020603050405020304" pitchFamily="18" charset="0"/>
              </a:rPr>
              <a:t>another</a:t>
            </a:r>
            <a:r>
              <a:rPr lang="zh-CN" altLang="zh-CN" sz="2400" dirty="0">
                <a:cs typeface="Times New Roman" panose="02020603050405020304" pitchFamily="18" charset="0"/>
              </a:rPr>
              <a:t>符合语境。</a:t>
            </a:r>
            <a:r>
              <a:rPr lang="zh-CN" altLang="zh-CN" sz="2400" dirty="0" smtClean="0">
                <a:cs typeface="Times New Roman" panose="02020603050405020304" pitchFamily="18" charset="0"/>
              </a:rPr>
              <a:t>故选</a:t>
            </a:r>
            <a:r>
              <a:rPr lang="en-US" altLang="zh-CN" sz="2400" dirty="0">
                <a:cs typeface="Times New Roman" panose="02020603050405020304" pitchFamily="18" charset="0"/>
              </a:rPr>
              <a:t>C</a:t>
            </a:r>
            <a:r>
              <a:rPr lang="zh-CN" altLang="zh-CN" sz="2400" dirty="0">
                <a:cs typeface="Times New Roman" panose="02020603050405020304" pitchFamily="18" charset="0"/>
              </a:rPr>
              <a:t>。</a:t>
            </a:r>
            <a:endParaRPr lang="zh-CN" altLang="zh-CN" sz="24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/>
          <a:srcRect t="8217"/>
          <a:stretch/>
        </p:blipFill>
        <p:spPr>
          <a:xfrm>
            <a:off x="2062758" y="5114040"/>
            <a:ext cx="547682" cy="391918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2610440" y="4989057"/>
            <a:ext cx="3756991" cy="5485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400" dirty="0">
                <a:solidFill>
                  <a:srgbClr val="00B0F0"/>
                </a:solidFill>
              </a:rPr>
              <a:t>another </a:t>
            </a:r>
            <a:r>
              <a:rPr lang="zh-CN" altLang="en-US" sz="2400" dirty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后面加名词单数</a:t>
            </a:r>
            <a:r>
              <a:rPr lang="zh-CN" altLang="en-US" sz="2400" dirty="0">
                <a:solidFill>
                  <a:srgbClr val="00B0F0"/>
                </a:solidFill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1085176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692696"/>
            <a:ext cx="11485848" cy="3161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5963"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Everyone in our school loves sports. Every morning </a:t>
            </a:r>
            <a:r>
              <a:rPr lang="zh-CN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get up, we do morning exercises. After the second class we do exercises again. We only have </a:t>
            </a:r>
            <a:r>
              <a:rPr lang="zh-CN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classes three times a week, but we do physical training at five every afternoon. The most popular sport is basketball. The </a:t>
            </a:r>
            <a:r>
              <a:rPr lang="zh-CN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enjoy playing it and many of the girls like it, too. </a:t>
            </a:r>
            <a:r>
              <a:rPr lang="zh-CN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popular sport is football and in every class there </a:t>
            </a:r>
            <a:r>
              <a:rPr lang="zh-CN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lots of football fans.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>
            <a:spLocks noGrp="1"/>
          </p:cNvSpPr>
          <p:nvPr>
            <p:ph idx="1"/>
          </p:nvPr>
        </p:nvSpPr>
        <p:spPr>
          <a:xfrm>
            <a:off x="360854" y="3788252"/>
            <a:ext cx="11485848" cy="6165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37013" algn="l"/>
                <a:tab pos="6727825" algn="l"/>
                <a:tab pos="9540875" algn="l"/>
              </a:tabLst>
            </a:pP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z="26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6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are	B. is	C. was	D.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34814" y="3924975"/>
            <a:ext cx="42511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smtClean="0"/>
              <a:t>A</a:t>
            </a:r>
            <a:endParaRPr lang="zh-CN" altLang="en-US" sz="2600"/>
          </a:p>
        </p:txBody>
      </p:sp>
      <p:sp>
        <p:nvSpPr>
          <p:cNvPr id="6" name="矩形 5"/>
          <p:cNvSpPr/>
          <p:nvPr/>
        </p:nvSpPr>
        <p:spPr>
          <a:xfrm>
            <a:off x="360854" y="4328144"/>
            <a:ext cx="11485848" cy="18169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dirty="0">
                <a:cs typeface="Times New Roman" panose="02020603050405020304" pitchFamily="18" charset="0"/>
              </a:rPr>
              <a:t>[</a:t>
            </a:r>
            <a:r>
              <a:rPr lang="zh-CN" altLang="zh-CN" sz="2600" dirty="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dirty="0">
                <a:cs typeface="Times New Roman" panose="02020603050405020304" pitchFamily="18" charset="0"/>
              </a:rPr>
              <a:t>]</a:t>
            </a:r>
            <a:r>
              <a:rPr lang="zh-CN" altLang="zh-CN" sz="2600" dirty="0">
                <a:cs typeface="Times New Roman" panose="02020603050405020304" pitchFamily="18" charset="0"/>
              </a:rPr>
              <a:t>考查主谓一致。句意：另一项受欢迎的运动是足球，每个班都有很多足球迷。分析句子结构可知，此处考查</a:t>
            </a:r>
            <a:r>
              <a:rPr lang="en-US" altLang="zh-CN" sz="2600" dirty="0">
                <a:cs typeface="Times New Roman" panose="02020603050405020304" pitchFamily="18" charset="0"/>
              </a:rPr>
              <a:t>there be</a:t>
            </a:r>
            <a:r>
              <a:rPr lang="zh-CN" altLang="zh-CN" sz="2600" dirty="0">
                <a:cs typeface="Times New Roman" panose="02020603050405020304" pitchFamily="18" charset="0"/>
              </a:rPr>
              <a:t>句型，</a:t>
            </a:r>
            <a:r>
              <a:rPr lang="en-US" altLang="zh-CN" sz="2600" dirty="0">
                <a:cs typeface="Times New Roman" panose="02020603050405020304" pitchFamily="18" charset="0"/>
              </a:rPr>
              <a:t>there</a:t>
            </a:r>
            <a:r>
              <a:rPr lang="zh-CN" altLang="zh-CN" sz="2600" dirty="0">
                <a:cs typeface="Times New Roman" panose="02020603050405020304" pitchFamily="18" charset="0"/>
              </a:rPr>
              <a:t>不与</a:t>
            </a:r>
            <a:r>
              <a:rPr lang="en-US" altLang="zh-CN" sz="2600" dirty="0">
                <a:cs typeface="Times New Roman" panose="02020603050405020304" pitchFamily="18" charset="0"/>
              </a:rPr>
              <a:t>have</a:t>
            </a:r>
            <a:r>
              <a:rPr lang="zh-CN" altLang="zh-CN" sz="2600" dirty="0">
                <a:cs typeface="Times New Roman" panose="02020603050405020304" pitchFamily="18" charset="0"/>
              </a:rPr>
              <a:t>连用；根据空后的</a:t>
            </a:r>
            <a:r>
              <a:rPr lang="en-US" altLang="zh-CN" sz="2600" dirty="0">
                <a:cs typeface="Times New Roman" panose="02020603050405020304" pitchFamily="18" charset="0"/>
              </a:rPr>
              <a:t>“lots of football fans”</a:t>
            </a:r>
            <a:r>
              <a:rPr lang="zh-CN" altLang="zh-CN" sz="2600" dirty="0">
                <a:cs typeface="Times New Roman" panose="02020603050405020304" pitchFamily="18" charset="0"/>
              </a:rPr>
              <a:t>可知，</a:t>
            </a:r>
            <a:r>
              <a:rPr lang="en-US" altLang="zh-CN" sz="2600" dirty="0">
                <a:cs typeface="Times New Roman" panose="02020603050405020304" pitchFamily="18" charset="0"/>
              </a:rPr>
              <a:t>be</a:t>
            </a:r>
            <a:r>
              <a:rPr lang="zh-CN" altLang="zh-CN" sz="2600" dirty="0">
                <a:cs typeface="Times New Roman" panose="02020603050405020304" pitchFamily="18" charset="0"/>
              </a:rPr>
              <a:t>动词用</a:t>
            </a:r>
            <a:r>
              <a:rPr lang="en-US" altLang="zh-CN" sz="2600" dirty="0">
                <a:cs typeface="Times New Roman" panose="02020603050405020304" pitchFamily="18" charset="0"/>
              </a:rPr>
              <a:t>are</a:t>
            </a:r>
            <a:r>
              <a:rPr lang="zh-CN" altLang="zh-CN" sz="2600" dirty="0">
                <a:cs typeface="Times New Roman" panose="02020603050405020304" pitchFamily="18" charset="0"/>
              </a:rPr>
              <a:t>。故选</a:t>
            </a:r>
            <a:r>
              <a:rPr lang="en-US" altLang="zh-CN" sz="2600" dirty="0">
                <a:cs typeface="Times New Roman" panose="02020603050405020304" pitchFamily="18" charset="0"/>
              </a:rPr>
              <a:t>A</a:t>
            </a:r>
            <a:r>
              <a:rPr lang="zh-CN" altLang="zh-CN" sz="2600" dirty="0">
                <a:cs typeface="Times New Roman" panose="02020603050405020304" pitchFamily="18" charset="0"/>
              </a:rPr>
              <a:t>。</a:t>
            </a:r>
            <a:endParaRPr lang="zh-CN" altLang="zh-CN" sz="26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4439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252" y="1126212"/>
            <a:ext cx="11482450" cy="410298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82191" y="981882"/>
            <a:ext cx="11485848" cy="424731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There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的用法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句型用来表示</a:t>
            </a:r>
            <a:r>
              <a:rPr lang="en-US" altLang="zh-CN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存在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</a:t>
            </a:r>
            <a:r>
              <a:rPr lang="en-US" altLang="zh-CN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的意思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其基本结构为</a:t>
            </a:r>
            <a:r>
              <a:rPr lang="en-US" altLang="zh-CN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名词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时间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。其中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是引导词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没有实际意义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是动词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根据主语的人称和数变化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名词是句子的主语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时间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是状语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易错警示.eps" descr="id:214748730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1156490"/>
            <a:ext cx="2088232" cy="6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1834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489" y="1009303"/>
            <a:ext cx="11482450" cy="3427809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44091" y="1009303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句型的时态变化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句型可以表示不同的时态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一般现在时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is/are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、一般过去时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was/were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、一般将来时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、现在完成时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has/have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been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325635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892</TotalTime>
  <Words>997</Words>
  <Application>Microsoft Office PowerPoint</Application>
  <PresentationFormat>自定义</PresentationFormat>
  <Paragraphs>56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2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644</cp:revision>
  <dcterms:created xsi:type="dcterms:W3CDTF">2020-11-06T05:24:00Z</dcterms:created>
  <dcterms:modified xsi:type="dcterms:W3CDTF">2025-09-13T08:50:41Z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